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9" r:id="rId4"/>
    <p:sldId id="268" r:id="rId5"/>
    <p:sldId id="276" r:id="rId6"/>
    <p:sldId id="288" r:id="rId7"/>
    <p:sldId id="298" r:id="rId8"/>
    <p:sldId id="286" r:id="rId9"/>
    <p:sldId id="270" r:id="rId10"/>
    <p:sldId id="275" r:id="rId11"/>
    <p:sldId id="280" r:id="rId12"/>
    <p:sldId id="289" r:id="rId13"/>
    <p:sldId id="284" r:id="rId14"/>
    <p:sldId id="285" r:id="rId15"/>
    <p:sldId id="271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739"/>
    <a:srgbClr val="2F9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79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B07E0-92D7-41CC-A961-CCDF7C80C2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4C3D3-08A0-42F4-B751-F1BAF803C5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8152130" y="-64135"/>
            <a:ext cx="4814570" cy="6921500"/>
          </a:xfrm>
          <a:prstGeom prst="rect">
            <a:avLst/>
          </a:prstGeom>
          <a:solidFill>
            <a:srgbClr val="1C5739"/>
          </a:solidFill>
          <a:ln>
            <a:solidFill>
              <a:srgbClr val="1C57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4957" y="2326330"/>
            <a:ext cx="52659" cy="2374901"/>
            <a:chOff x="0" y="0"/>
            <a:chExt cx="20803" cy="93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 b="1"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5"/>
                </a:lnSpc>
                <a:spcBef>
                  <a:spcPct val="0"/>
                </a:spcBef>
              </a:pPr>
              <a:endParaRPr sz="1200" b="1"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5014" y="2231081"/>
            <a:ext cx="4809729" cy="8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5"/>
              </a:lnSpc>
            </a:pPr>
            <a:r>
              <a:rPr lang="en-US" sz="5005" b="1" spc="-100">
                <a:solidFill>
                  <a:srgbClr val="191919"/>
                </a:solidFill>
                <a:latin typeface="Calibri Light" panose="020F0302020204030204" charset="0"/>
                <a:ea typeface="Open Sauce Bold"/>
                <a:cs typeface="Calibri Light" panose="020F0302020204030204" charset="0"/>
                <a:sym typeface="Open Sauce Bold"/>
              </a:rPr>
              <a:t>Team</a:t>
            </a:r>
            <a:endParaRPr lang="en-US" sz="5005" b="1" spc="-100">
              <a:solidFill>
                <a:srgbClr val="191919"/>
              </a:solidFill>
              <a:latin typeface="Calibri Light" panose="020F0302020204030204" charset="0"/>
              <a:ea typeface="Open Sauce Bold"/>
              <a:cs typeface="Calibri Light" panose="020F0302020204030204" charset="0"/>
              <a:sym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014" y="2935688"/>
            <a:ext cx="5529152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70"/>
              </a:lnSpc>
            </a:pPr>
            <a:r>
              <a:rPr lang="en-US" sz="10000" b="1" spc="-155">
                <a:solidFill>
                  <a:schemeClr val="accent1">
                    <a:lumMod val="50000"/>
                  </a:schemeClr>
                </a:solidFill>
                <a:latin typeface="Calibri Light" panose="020F0302020204030204" charset="0"/>
                <a:ea typeface="Open Sauce Heavy"/>
                <a:cs typeface="Calibri Light" panose="020F0302020204030204" charset="0"/>
                <a:sym typeface="Open Sauce Heavy"/>
              </a:rPr>
              <a:t>BURAQ</a:t>
            </a:r>
            <a:endParaRPr lang="en-US" sz="10000" b="1" spc="-155">
              <a:solidFill>
                <a:schemeClr val="accent1">
                  <a:lumMod val="50000"/>
                </a:schemeClr>
              </a:solidFill>
              <a:latin typeface="Calibri Light" panose="020F0302020204030204" charset="0"/>
              <a:ea typeface="Open Sauce Heavy"/>
              <a:cs typeface="Calibri Light" panose="020F0302020204030204" charset="0"/>
              <a:sym typeface="Open Sauce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5195" y="4368800"/>
            <a:ext cx="5092065" cy="35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5"/>
              </a:lnSpc>
            </a:pPr>
            <a:r>
              <a:rPr lang="en-US" sz="3200" b="1" spc="161" dirty="0">
                <a:solidFill>
                  <a:schemeClr val="accent1">
                    <a:lumMod val="75000"/>
                  </a:schemeClr>
                </a:solidFill>
                <a:latin typeface="Calibri Light" panose="020F0302020204030204" charset="0"/>
                <a:ea typeface="Open Sauce"/>
                <a:cs typeface="Calibri Light" panose="020F0302020204030204" charset="0"/>
                <a:sym typeface="Open Sauce"/>
              </a:rPr>
              <a:t>We Trust, We Grow</a:t>
            </a:r>
            <a:endParaRPr lang="en-US" sz="3200" b="1" spc="161" dirty="0">
              <a:solidFill>
                <a:schemeClr val="accent1">
                  <a:lumMod val="75000"/>
                </a:schemeClr>
              </a:solidFill>
              <a:latin typeface="Calibri Light" panose="020F0302020204030204" charset="0"/>
              <a:ea typeface="Open Sauce"/>
              <a:cs typeface="Calibri Light" panose="020F0302020204030204" charset="0"/>
              <a:sym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4957" y="1773701"/>
            <a:ext cx="4554912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5"/>
              </a:lnSpc>
            </a:pPr>
            <a:r>
              <a:rPr lang="en-US" sz="3200" b="1" spc="161">
                <a:solidFill>
                  <a:schemeClr val="accent1">
                    <a:lumMod val="75000"/>
                  </a:schemeClr>
                </a:solidFill>
                <a:latin typeface="Calibri Light" panose="020F0302020204030204" charset="0"/>
                <a:ea typeface="Open Sauce"/>
                <a:cs typeface="Calibri Light" panose="020F0302020204030204" charset="0"/>
                <a:sym typeface="Open Sauce"/>
              </a:rPr>
              <a:t>AI Hackation - Education</a:t>
            </a:r>
            <a:r>
              <a:rPr lang="en-US" sz="3200" b="1" spc="161">
                <a:solidFill>
                  <a:srgbClr val="1C5739"/>
                </a:solidFill>
                <a:latin typeface="Calibri Light" panose="020F0302020204030204" charset="0"/>
                <a:ea typeface="Open Sauce"/>
                <a:cs typeface="Calibri Light" panose="020F0302020204030204" charset="0"/>
                <a:sym typeface="Open Sauce"/>
              </a:rPr>
              <a:t> </a:t>
            </a:r>
            <a:endParaRPr lang="en-US" sz="3200" b="1" spc="161">
              <a:solidFill>
                <a:srgbClr val="1C5739"/>
              </a:solidFill>
              <a:latin typeface="Calibri Light" panose="020F0302020204030204" charset="0"/>
              <a:ea typeface="Open Sauce"/>
              <a:cs typeface="Calibri Light" panose="020F0302020204030204" charset="0"/>
              <a:sym typeface="Open Sauce"/>
            </a:endParaRPr>
          </a:p>
        </p:txBody>
      </p:sp>
      <p:pic>
        <p:nvPicPr>
          <p:cNvPr id="7" name="Picture 6" descr="wmremove-transformed-qasi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8960" y="1773555"/>
            <a:ext cx="3594735" cy="3576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-130" b="-7631"/>
          <a:stretch>
            <a:fillRect/>
          </a:stretch>
        </p:blipFill>
        <p:spPr>
          <a:xfrm>
            <a:off x="654685" y="5966460"/>
            <a:ext cx="5362575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105" y="124460"/>
            <a:ext cx="79121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Unique Features &amp; Impacts 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76195" y="805815"/>
            <a:ext cx="7780020" cy="292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23010" y="2580005"/>
            <a:ext cx="9745980" cy="2093595"/>
            <a:chOff x="1953" y="2783"/>
            <a:chExt cx="15348" cy="3297"/>
          </a:xfrm>
        </p:grpSpPr>
        <p:grpSp>
          <p:nvGrpSpPr>
            <p:cNvPr id="4" name="Group 3"/>
            <p:cNvGrpSpPr/>
            <p:nvPr/>
          </p:nvGrpSpPr>
          <p:grpSpPr>
            <a:xfrm>
              <a:off x="11121" y="2790"/>
              <a:ext cx="2471" cy="3291"/>
              <a:chOff x="11121" y="2790"/>
              <a:chExt cx="2471" cy="3291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1135" y="5598"/>
                <a:ext cx="2330" cy="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/>
                    <a:sym typeface="+mn-ea"/>
                  </a:rPr>
                  <a:t>Versatile</a:t>
                </a:r>
                <a:endParaRPr lang="en-US" sz="1400" b="1" dirty="0">
                  <a:latin typeface="Arial" panose="020B0604020202020204"/>
                </a:endParaRPr>
              </a:p>
            </p:txBody>
          </p:sp>
          <p:pic>
            <p:nvPicPr>
              <p:cNvPr id="101" name="Picture 10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1" y="2790"/>
                <a:ext cx="2471" cy="240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4637" y="2958"/>
              <a:ext cx="2664" cy="3122"/>
              <a:chOff x="14637" y="2958"/>
              <a:chExt cx="2664" cy="3122"/>
            </a:xfrm>
          </p:grpSpPr>
          <p:sp>
            <p:nvSpPr>
              <p:cNvPr id="2" name="TextBox 32"/>
              <p:cNvSpPr txBox="1"/>
              <p:nvPr/>
            </p:nvSpPr>
            <p:spPr>
              <a:xfrm>
                <a:off x="14810" y="5598"/>
                <a:ext cx="2330" cy="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algn="ctr"/>
                <a:r>
                  <a:rPr lang="en-US" sz="1400" b="1" dirty="0">
                    <a:latin typeface="Arial" panose="020B0604020202020204"/>
                  </a:rPr>
                  <a:t>Secure</a:t>
                </a:r>
                <a:endParaRPr lang="en-US" sz="1400" b="1" dirty="0">
                  <a:latin typeface="Arial" panose="020B0604020202020204"/>
                </a:endParaRPr>
              </a:p>
            </p:txBody>
          </p:sp>
          <p:pic>
            <p:nvPicPr>
              <p:cNvPr id="102" name="Picture 10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" y="2958"/>
                <a:ext cx="2665" cy="264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6524" y="2783"/>
              <a:ext cx="2860" cy="3297"/>
              <a:chOff x="6524" y="2783"/>
              <a:chExt cx="2860" cy="329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632" y="5598"/>
                <a:ext cx="2753" cy="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/>
                  </a:rPr>
                  <a:t>Fast  and Efficient </a:t>
                </a:r>
                <a:endParaRPr lang="en-US" sz="1400" b="1" dirty="0">
                  <a:latin typeface="Arial" panose="020B0604020202020204"/>
                </a:endParaRPr>
              </a:p>
            </p:txBody>
          </p:sp>
          <p:pic>
            <p:nvPicPr>
              <p:cNvPr id="103" name="Picture 10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4" y="2783"/>
                <a:ext cx="2861" cy="281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953" y="3001"/>
              <a:ext cx="2802" cy="3079"/>
              <a:chOff x="1953" y="3001"/>
              <a:chExt cx="2802" cy="3079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953" y="5598"/>
                <a:ext cx="2802" cy="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/>
                  </a:rPr>
                  <a:t>Cost Effectiveness</a:t>
                </a:r>
                <a:endParaRPr lang="en-US" sz="1400" b="1" dirty="0">
                  <a:latin typeface="Arial" panose="020B0604020202020204"/>
                </a:endParaRPr>
              </a:p>
            </p:txBody>
          </p:sp>
          <p:pic>
            <p:nvPicPr>
              <p:cNvPr id="104" name="Picture 10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1" y="3001"/>
                <a:ext cx="2406" cy="237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35" y="105248"/>
            <a:ext cx="116513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Business Model &amp; Commercialization 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71550" y="782320"/>
            <a:ext cx="10490200" cy="127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165" y="-98772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236" y="1729597"/>
            <a:ext cx="3737354" cy="1699403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Bangladesh's Education System is not up to dated with advanced Technologies and it leds students to boredom and Time waste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8165" y="1732280"/>
            <a:ext cx="3244850" cy="1014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App is time saving virtual simulator for different principles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236" y="3664707"/>
            <a:ext cx="3737354" cy="1302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Alternatives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Circuit Simulator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math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57849" y="4058548"/>
            <a:ext cx="3244952" cy="1220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structure: 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Collection &amp; MAnagement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Development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Hosting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235" y="5202859"/>
            <a:ext cx="3719373" cy="1302445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Channels: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Play Store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Apple App Store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Direct Sales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84160" y="5088255"/>
            <a:ext cx="3936365" cy="1414145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Streams: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Model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Freemium Model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Institutional Licensing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4403" y="1065245"/>
            <a:ext cx="7396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Canvas Model</a:t>
            </a:r>
            <a:endParaRPr lang="en-US" sz="2800" u="sng" dirty="0"/>
          </a:p>
        </p:txBody>
      </p:sp>
      <p:sp>
        <p:nvSpPr>
          <p:cNvPr id="13" name="Rectangle 12"/>
          <p:cNvSpPr/>
          <p:nvPr/>
        </p:nvSpPr>
        <p:spPr>
          <a:xfrm>
            <a:off x="4368009" y="2865669"/>
            <a:ext cx="3244953" cy="1072842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Unique Value Proposition: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Our App is easy to use versatile solution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68165" y="5507990"/>
            <a:ext cx="3244850" cy="986790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Unfair Advantage: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Engineering Community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 with startups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84467" y="1729597"/>
            <a:ext cx="3936330" cy="1712993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Engineering students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Educational institutions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Engineers for Real Life Problem Solving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84467" y="3729027"/>
            <a:ext cx="3936330" cy="1072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Adapters: 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of Electrical Faculty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Enthusiasts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0705" y="124460"/>
            <a:ext cx="86823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  <a:sym typeface="+mn-ea"/>
              </a:rPr>
              <a:t>Cost BreakDown 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526155" y="756920"/>
            <a:ext cx="5156200" cy="25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792480" y="1281362"/>
            <a:ext cx="18754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919480" y="1408362"/>
            <a:ext cx="18754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578498" y="3073569"/>
            <a:ext cx="35456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Total Startup Requirements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3447660" y="3192092"/>
            <a:ext cx="1124337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808333.3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48615" y="1989455"/>
          <a:ext cx="5550535" cy="341566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002405"/>
                <a:gridCol w="1548130"/>
              </a:tblGrid>
              <a:tr h="310515"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Development Team  (2 Developer, 1 Designer)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cs typeface="+mn-ea"/>
                        </a:rPr>
                        <a:t>8000</a:t>
                      </a:r>
                      <a:endParaRPr lang="en-US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Cloud Services (Firebase, storage, API Processing)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2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cs typeface="+mn-ea"/>
                        </a:rPr>
                        <a:t>1200</a:t>
                      </a:r>
                      <a:endParaRPr lang="en-US" sz="12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Marketing (Capus Drive, Online Marketing)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2000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Maintainence (Updates, Bug Fixing)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1200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Legal / Compliance (Licensing, App Store Fees)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200" b="0" dirty="0">
                          <a:latin typeface="+mn-ea"/>
                          <a:cs typeface="+mn-ea"/>
                        </a:rPr>
                        <a:t>600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dirty="0">
                          <a:latin typeface="+mn-ea"/>
                          <a:cs typeface="+mn-ea"/>
                          <a:sym typeface="+mn-ea"/>
                        </a:rPr>
                        <a:t>Miscellanous (Admin Customer Support)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b="0" dirty="0">
                          <a:latin typeface="+mn-ea"/>
                          <a:cs typeface="+mn-ea"/>
                        </a:rPr>
                        <a:t>1000</a:t>
                      </a:r>
                      <a:endParaRPr lang="en-US" sz="1200" b="0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r>
                        <a:rPr lang="en-US" sz="1800" b="1" dirty="0">
                          <a:latin typeface="+mn-ea"/>
                          <a:cs typeface="+mn-ea"/>
                        </a:rPr>
                        <a:t>Total Yearly Cost</a:t>
                      </a:r>
                      <a:endParaRPr lang="en-US" sz="18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800" b="1" dirty="0">
                          <a:latin typeface="+mn-ea"/>
                          <a:cs typeface="+mn-ea"/>
                        </a:rPr>
                        <a:t>14,000 /year</a:t>
                      </a:r>
                      <a:endParaRPr lang="en-US" sz="18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b="1" dirty="0">
                          <a:latin typeface="+mn-ea"/>
                          <a:cs typeface="+mn-ea"/>
                        </a:rPr>
                        <a:t>Spend Per Lead</a:t>
                      </a: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b="1" dirty="0">
                          <a:latin typeface="+mn-ea"/>
                          <a:cs typeface="+mn-ea"/>
                        </a:rPr>
                        <a:t>0.50</a:t>
                      </a: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b="1" dirty="0">
                          <a:latin typeface="+mn-ea"/>
                          <a:cs typeface="+mn-ea"/>
                        </a:rPr>
                        <a:t>Conversion rate</a:t>
                      </a: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 b="1" dirty="0">
                          <a:latin typeface="+mn-ea"/>
                          <a:cs typeface="+mn-ea"/>
                        </a:rPr>
                        <a:t>2.50 /user</a:t>
                      </a:r>
                      <a:endParaRPr lang="en-US" sz="1200" b="1" dirty="0">
                        <a:latin typeface="+mn-ea"/>
                        <a:cs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14"/>
          <p:cNvSpPr/>
          <p:nvPr/>
        </p:nvSpPr>
        <p:spPr>
          <a:xfrm>
            <a:off x="349250" y="1353820"/>
            <a:ext cx="5549900" cy="639445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Cost and Revenue BreakDown (USD)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14"/>
          <p:cNvSpPr/>
          <p:nvPr/>
        </p:nvSpPr>
        <p:spPr>
          <a:xfrm>
            <a:off x="348615" y="4185285"/>
            <a:ext cx="5550535" cy="474345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CAC  20%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70" y="1993265"/>
            <a:ext cx="5647690" cy="3388995"/>
          </a:xfrm>
          <a:prstGeom prst="rect">
            <a:avLst/>
          </a:prstGeom>
        </p:spPr>
      </p:pic>
      <p:sp>
        <p:nvSpPr>
          <p:cNvPr id="32" name="Rectangle 14"/>
          <p:cNvSpPr/>
          <p:nvPr/>
        </p:nvSpPr>
        <p:spPr>
          <a:xfrm>
            <a:off x="6058535" y="1339850"/>
            <a:ext cx="5648325" cy="598170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Break Even Analysis 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9250"/>
            <a:ext cx="1157288" cy="1219200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992755" y="807720"/>
            <a:ext cx="6286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95695" y="2218690"/>
            <a:ext cx="51136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social media page with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1k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of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potential customers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R&amp;D in scalability 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Tune Affiliate Program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Revenue generation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12K BDT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>
            <a:off x="6195060" y="1353185"/>
            <a:ext cx="5114290" cy="598170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Our Promises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075305" y="5819140"/>
            <a:ext cx="60413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want you with Us in the journey Towards Our Goal</a:t>
            </a:r>
            <a:endParaRPr lang="en-US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007067" y="2910031"/>
            <a:ext cx="35456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Total Startup Requirements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4876229" y="3028554"/>
            <a:ext cx="1124337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808333.3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14"/>
          <p:cNvSpPr/>
          <p:nvPr/>
        </p:nvSpPr>
        <p:spPr>
          <a:xfrm>
            <a:off x="792480" y="1353185"/>
            <a:ext cx="5208270" cy="600710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Go to Market Strategy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92480" y="2343150"/>
            <a:ext cx="5208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Campus Piloting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Ambassador Program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Institution Deals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Freemium Launch</a:t>
            </a:r>
            <a:endParaRPr lang="en-US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Social Proof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2960370" y="160020"/>
            <a:ext cx="646493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  <a:sym typeface="+mn-ea"/>
              </a:rPr>
              <a:t>Strategy &amp; Promises 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Team Introduction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76600" y="813135"/>
            <a:ext cx="5608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7485" y="1374775"/>
            <a:ext cx="11729720" cy="5208270"/>
            <a:chOff x="389" y="2055"/>
            <a:chExt cx="18472" cy="8202"/>
          </a:xfrm>
        </p:grpSpPr>
        <p:grpSp>
          <p:nvGrpSpPr>
            <p:cNvPr id="54" name="Group 53"/>
            <p:cNvGrpSpPr/>
            <p:nvPr/>
          </p:nvGrpSpPr>
          <p:grpSpPr>
            <a:xfrm>
              <a:off x="389" y="2055"/>
              <a:ext cx="18473" cy="8202"/>
              <a:chOff x="396" y="1980"/>
              <a:chExt cx="18394" cy="8202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742" y="8438"/>
                <a:ext cx="5534" cy="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946" y="8438"/>
                <a:ext cx="5309" cy="0"/>
              </a:xfrm>
              <a:prstGeom prst="line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5252" y="2021"/>
                <a:ext cx="4411" cy="8161"/>
                <a:chOff x="6958" y="2056"/>
                <a:chExt cx="4411" cy="816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6958" y="2056"/>
                  <a:ext cx="4385" cy="1044"/>
                </a:xfrm>
                <a:prstGeom prst="rect">
                  <a:avLst/>
                </a:prstGeom>
                <a:solidFill>
                  <a:srgbClr val="2F91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/>
                    <a:t> MD. Kawsar Ahmed</a:t>
                  </a:r>
                  <a:endParaRPr lang="en-US" sz="2000" b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959" y="7540"/>
                  <a:ext cx="4385" cy="2677"/>
                </a:xfrm>
                <a:prstGeom prst="rect">
                  <a:avLst/>
                </a:prstGeom>
                <a:solidFill>
                  <a:srgbClr val="1C573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959" y="7629"/>
                  <a:ext cx="4410" cy="7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rtl="0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AI Developer</a:t>
                  </a:r>
                  <a:endPara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958" y="8675"/>
                  <a:ext cx="4381" cy="15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Expertise:</a:t>
                  </a:r>
                  <a:r>
                    <a:rPr lang="en-US" sz="1400" b="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Hands on Expertise in  Image Processing, Dataset Management and AI Development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396" y="2045"/>
                <a:ext cx="4651" cy="8105"/>
                <a:chOff x="722" y="1998"/>
                <a:chExt cx="4651" cy="8199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22" y="1998"/>
                  <a:ext cx="4638" cy="1034"/>
                  <a:chOff x="497067" y="1193078"/>
                  <a:chExt cx="2679664" cy="582307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524799" y="1193078"/>
                    <a:ext cx="2651932" cy="582307"/>
                  </a:xfrm>
                  <a:prstGeom prst="rect">
                    <a:avLst/>
                  </a:prstGeom>
                  <a:solidFill>
                    <a:srgbClr val="2F916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97067" y="1292759"/>
                    <a:ext cx="2674891" cy="3578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Mir </a:t>
                    </a:r>
                    <a:r>
                      <a:rPr lang="en-US" sz="2000" b="1" i="0" u="none" strike="noStrike" dirty="0" err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Oliul</a:t>
                    </a:r>
                    <a:r>
                      <a: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Pasha Taj</a:t>
                    </a:r>
                    <a:endParaRPr lang="en-US" sz="2000" b="1" i="0" u="none" strike="noStrike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5" name="Rectangle 14"/>
                <p:cNvSpPr/>
                <p:nvPr/>
              </p:nvSpPr>
              <p:spPr>
                <a:xfrm>
                  <a:off x="742" y="7520"/>
                  <a:ext cx="4631" cy="2677"/>
                </a:xfrm>
                <a:prstGeom prst="rect">
                  <a:avLst/>
                </a:prstGeom>
                <a:solidFill>
                  <a:srgbClr val="1C573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71" y="7586"/>
                  <a:ext cx="4602" cy="7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Team Lead </a:t>
                  </a:r>
                  <a:endParaRPr lang="en-US" sz="24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848" y="8705"/>
                  <a:ext cx="4419" cy="11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Expertise:</a:t>
                  </a:r>
                  <a:r>
                    <a:rPr lang="en-US" sz="1400" b="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Hands on Expertise in Robotics, AI. Aspiring Business Strategist</a:t>
                  </a:r>
                  <a:endParaRPr lang="en-US" sz="14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8" y="3104"/>
                  <a:ext cx="4300" cy="4344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14371" y="1980"/>
                <a:ext cx="4419" cy="8161"/>
                <a:chOff x="6950" y="2056"/>
                <a:chExt cx="4419" cy="8161"/>
              </a:xfrm>
            </p:grpSpPr>
            <p:sp>
              <p:nvSpPr>
                <p:cNvPr id="42" name="Rectangle 9"/>
                <p:cNvSpPr/>
                <p:nvPr/>
              </p:nvSpPr>
              <p:spPr>
                <a:xfrm>
                  <a:off x="6958" y="2056"/>
                  <a:ext cx="4385" cy="1044"/>
                </a:xfrm>
                <a:prstGeom prst="rect">
                  <a:avLst/>
                </a:prstGeom>
                <a:solidFill>
                  <a:srgbClr val="2F91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000" b="1"/>
                    <a:t> MD. Safius Sifat</a:t>
                  </a:r>
                  <a:endParaRPr lang="en-US" sz="2000" b="1"/>
                </a:p>
              </p:txBody>
            </p:sp>
            <p:sp>
              <p:nvSpPr>
                <p:cNvPr id="43" name="Rectangle 15"/>
                <p:cNvSpPr/>
                <p:nvPr/>
              </p:nvSpPr>
              <p:spPr>
                <a:xfrm>
                  <a:off x="6959" y="7540"/>
                  <a:ext cx="4385" cy="2677"/>
                </a:xfrm>
                <a:prstGeom prst="rect">
                  <a:avLst/>
                </a:prstGeom>
                <a:solidFill>
                  <a:srgbClr val="1C573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44" name="TextBox 27"/>
                <p:cNvSpPr txBox="1"/>
                <p:nvPr/>
              </p:nvSpPr>
              <p:spPr>
                <a:xfrm>
                  <a:off x="6959" y="7629"/>
                  <a:ext cx="4410" cy="6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ctr" rtl="0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en-US" sz="20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Software Engineer</a:t>
                  </a:r>
                  <a:endPara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TextBox 30"/>
                <p:cNvSpPr txBox="1"/>
                <p:nvPr/>
              </p:nvSpPr>
              <p:spPr>
                <a:xfrm>
                  <a:off x="6950" y="8716"/>
                  <a:ext cx="4381" cy="11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algn="ctr"/>
                  <a:r>
                    <a:rPr lang="en-US" sz="1400" b="1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Expertise:</a:t>
                  </a:r>
                  <a:r>
                    <a:rPr lang="en-US" sz="1400" b="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Hands on Expertise in  Cross Platform App Development, Cyber Security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9811" y="2012"/>
                <a:ext cx="4411" cy="8161"/>
                <a:chOff x="6958" y="2056"/>
                <a:chExt cx="4411" cy="8161"/>
              </a:xfrm>
            </p:grpSpPr>
            <p:sp>
              <p:nvSpPr>
                <p:cNvPr id="48" name="Rectangle 9"/>
                <p:cNvSpPr/>
                <p:nvPr/>
              </p:nvSpPr>
              <p:spPr>
                <a:xfrm>
                  <a:off x="6958" y="2056"/>
                  <a:ext cx="4385" cy="1044"/>
                </a:xfrm>
                <a:prstGeom prst="rect">
                  <a:avLst/>
                </a:prstGeom>
                <a:solidFill>
                  <a:srgbClr val="2F91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/>
                    <a:t> </a:t>
                  </a:r>
                  <a:r>
                    <a:rPr lang="en-US" sz="20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MD. Morakib Hossain</a:t>
                  </a:r>
                  <a:endParaRPr lang="en-US" sz="200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tangle 15"/>
                <p:cNvSpPr/>
                <p:nvPr/>
              </p:nvSpPr>
              <p:spPr>
                <a:xfrm>
                  <a:off x="6959" y="7540"/>
                  <a:ext cx="4385" cy="2677"/>
                </a:xfrm>
                <a:prstGeom prst="rect">
                  <a:avLst/>
                </a:prstGeom>
                <a:solidFill>
                  <a:srgbClr val="1C573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27"/>
                <p:cNvSpPr txBox="1"/>
                <p:nvPr/>
              </p:nvSpPr>
              <p:spPr>
                <a:xfrm>
                  <a:off x="6959" y="7629"/>
                  <a:ext cx="4410" cy="6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rtl="0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en-US" sz="20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Backend Developer</a:t>
                  </a:r>
                  <a:endPara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extBox 30"/>
                <p:cNvSpPr txBox="1"/>
                <p:nvPr/>
              </p:nvSpPr>
              <p:spPr>
                <a:xfrm>
                  <a:off x="6985" y="8701"/>
                  <a:ext cx="4381" cy="15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Expertise:</a:t>
                  </a:r>
                  <a:r>
                    <a:rPr lang="en-US" sz="1400" b="0" i="0" dirty="0"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Hands on Expertise in   API Integration, Backend Development, Compettitive Programming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" y="2996"/>
                <a:ext cx="4428" cy="4437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9" y="3123"/>
              <a:ext cx="4393" cy="4436"/>
            </a:xfrm>
            <a:prstGeom prst="rect">
              <a:avLst/>
            </a:prstGeom>
          </p:spPr>
        </p:pic>
        <p:pic>
          <p:nvPicPr>
            <p:cNvPr id="2" name="Picture 1" descr="WhatsApp Image 2025-05-07 at 10.20.56_f3ec86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99" y="3177"/>
              <a:ext cx="4298" cy="4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2514740" y="-2585996"/>
            <a:ext cx="7162523" cy="121920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6" t="35717"/>
          <a:stretch>
            <a:fillRect/>
          </a:stretch>
        </p:blipFill>
        <p:spPr>
          <a:xfrm>
            <a:off x="0" y="0"/>
            <a:ext cx="7406028" cy="4478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0" y="2976550"/>
            <a:ext cx="9989974" cy="561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11919" y="2690336"/>
            <a:ext cx="69956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en-US" sz="7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0" r="34399"/>
          <a:stretch>
            <a:fillRect/>
          </a:stretch>
        </p:blipFill>
        <p:spPr>
          <a:xfrm>
            <a:off x="7147560" y="5409939"/>
            <a:ext cx="3108960" cy="561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560" y="-2264220"/>
            <a:ext cx="8327051" cy="46839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Problem Statement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863336" y="813135"/>
            <a:ext cx="446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0927" y="1173605"/>
            <a:ext cx="11138787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developing nations like Bangladesh, 65% of engineering students lose motivation due to outdated, theory-heavy curriculam (RUET Survey 2023)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266" y="2640202"/>
            <a:ext cx="740384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Issues: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Inability to visualize complex problems.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Overwhelming syllabus + lack of accessible tools.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Existing circuit simulators require installations and workstations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Traditional tools demand extensive training data for accuracy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Expensive hardware/software dependencies.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5" y="2933700"/>
            <a:ext cx="3338195" cy="3244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419">
            <a:off x="9578975" y="2334895"/>
            <a:ext cx="2012950" cy="20129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89" y="2802229"/>
            <a:ext cx="759761" cy="7597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153275" y="2497455"/>
            <a:ext cx="4603115" cy="3536315"/>
          </a:xfrm>
          <a:prstGeom prst="rect">
            <a:avLst/>
          </a:prstGeom>
          <a:solidFill>
            <a:srgbClr val="2F9160"/>
          </a:solidFill>
          <a:ln>
            <a:solidFill>
              <a:srgbClr val="2F91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1905" y="2931795"/>
            <a:ext cx="3665855" cy="2762885"/>
          </a:xfrm>
          <a:prstGeom prst="rect">
            <a:avLst/>
          </a:prstGeom>
          <a:solidFill>
            <a:srgbClr val="1C5739"/>
          </a:solidFill>
          <a:ln>
            <a:solidFill>
              <a:srgbClr val="1C57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Our Solution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863336" y="813135"/>
            <a:ext cx="446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2020" y="1376680"/>
            <a:ext cx="105308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turn images into Digital. In RUET we have found  92% of 150 students reported reduced pre-exam stress.</a:t>
            </a:r>
            <a:endParaRPr lang="en-US" sz="24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069" y="2409799"/>
            <a:ext cx="74038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Why is this a game-changer?</a:t>
            </a:r>
            <a:endParaRPr lang="en-US" sz="28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7215" y="3134995"/>
            <a:ext cx="6359525" cy="2861310"/>
            <a:chOff x="688660" y="2368173"/>
            <a:chExt cx="6575686" cy="2861310"/>
          </a:xfrm>
        </p:grpSpPr>
        <p:sp>
          <p:nvSpPr>
            <p:cNvPr id="9" name="TextBox 8"/>
            <p:cNvSpPr txBox="1"/>
            <p:nvPr/>
          </p:nvSpPr>
          <p:spPr>
            <a:xfrm>
              <a:off x="1406042" y="2368173"/>
              <a:ext cx="5858304" cy="2861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One Stop Solution for Multi Discipline</a:t>
              </a:r>
              <a:endParaRPr lang="en-US" b="1" dirty="0"/>
            </a:p>
            <a:p>
              <a:endParaRPr lang="en-US" dirty="0"/>
            </a:p>
            <a:p>
              <a:endParaRPr lang="en-US" b="1" dirty="0"/>
            </a:p>
            <a:p>
              <a:r>
                <a:rPr lang="en-US" b="1" dirty="0"/>
                <a:t>Solve via text prompts or handwritten image uploads</a:t>
              </a:r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r>
                <a:rPr lang="en-US" b="1" dirty="0"/>
                <a:t>Real Time Simulation</a:t>
              </a:r>
              <a:endParaRPr lang="en-US" b="1" dirty="0"/>
            </a:p>
            <a:p>
              <a:endParaRPr lang="en-US" dirty="0"/>
            </a:p>
            <a:p>
              <a:endParaRPr lang="en-US" b="1" dirty="0"/>
            </a:p>
            <a:p>
              <a:r>
                <a:rPr lang="en-US" b="1" dirty="0"/>
                <a:t>No Extra Hardware Required</a:t>
              </a:r>
              <a:endParaRPr lang="en-US" b="1" dirty="0"/>
            </a:p>
          </p:txBody>
        </p:sp>
        <p:sp>
          <p:nvSpPr>
            <p:cNvPr id="10" name="Arrow: Right 9"/>
            <p:cNvSpPr/>
            <p:nvPr/>
          </p:nvSpPr>
          <p:spPr>
            <a:xfrm>
              <a:off x="688660" y="2493892"/>
              <a:ext cx="600655" cy="160306"/>
            </a:xfrm>
            <a:prstGeom prst="rightArrow">
              <a:avLst/>
            </a:prstGeom>
            <a:solidFill>
              <a:srgbClr val="1C57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/>
            <p:cNvSpPr/>
            <p:nvPr/>
          </p:nvSpPr>
          <p:spPr>
            <a:xfrm>
              <a:off x="688661" y="3334248"/>
              <a:ext cx="600655" cy="160306"/>
            </a:xfrm>
            <a:prstGeom prst="rightArrow">
              <a:avLst/>
            </a:prstGeom>
            <a:solidFill>
              <a:srgbClr val="1C57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/>
            <p:cNvSpPr/>
            <p:nvPr/>
          </p:nvSpPr>
          <p:spPr>
            <a:xfrm>
              <a:off x="688660" y="4174111"/>
              <a:ext cx="600655" cy="160306"/>
            </a:xfrm>
            <a:prstGeom prst="rightArrow">
              <a:avLst/>
            </a:prstGeom>
            <a:solidFill>
              <a:srgbClr val="1C57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/>
            <p:cNvSpPr/>
            <p:nvPr/>
          </p:nvSpPr>
          <p:spPr>
            <a:xfrm>
              <a:off x="688662" y="5023847"/>
              <a:ext cx="600655" cy="160306"/>
            </a:xfrm>
            <a:prstGeom prst="rightArrow">
              <a:avLst/>
            </a:prstGeom>
            <a:solidFill>
              <a:srgbClr val="1C57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1130" y="3084830"/>
            <a:ext cx="3367405" cy="2479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7576185" y="3818890"/>
            <a:ext cx="1073785" cy="12700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38525" y="3831590"/>
            <a:ext cx="1156335" cy="6350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Product Demo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00500" y="947420"/>
            <a:ext cx="4191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5361" y="1281531"/>
            <a:ext cx="238545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Open the app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2228" y="1272588"/>
            <a:ext cx="238545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Take Photo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26721" y="1276463"/>
            <a:ext cx="238545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Get Solve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WhatsApp Image 2025-05-07 at 06.13.43_700025d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640840"/>
            <a:ext cx="2280920" cy="4951095"/>
          </a:xfrm>
          <a:prstGeom prst="roundRect">
            <a:avLst>
              <a:gd name="adj" fmla="val 8741"/>
            </a:avLst>
          </a:prstGeom>
        </p:spPr>
      </p:pic>
      <p:pic>
        <p:nvPicPr>
          <p:cNvPr id="6" name="Picture 5" descr="WhatsApp Image 2025-05-07 at 06.13.44_eb911c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80" y="1640840"/>
            <a:ext cx="2280920" cy="4951095"/>
          </a:xfrm>
          <a:prstGeom prst="roundRect">
            <a:avLst>
              <a:gd name="adj" fmla="val 10412"/>
            </a:avLst>
          </a:prstGeom>
        </p:spPr>
      </p:pic>
      <p:pic>
        <p:nvPicPr>
          <p:cNvPr id="7" name="Picture 6" descr="WhatsApp Image 2025-05-07 at 06.13.44_befd02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0" y="1649730"/>
            <a:ext cx="2281555" cy="4960620"/>
          </a:xfrm>
          <a:prstGeom prst="roundRect">
            <a:avLst>
              <a:gd name="adj" fmla="val 9991"/>
            </a:avLst>
          </a:prstGeom>
        </p:spPr>
      </p:pic>
      <p:sp>
        <p:nvSpPr>
          <p:cNvPr id="2" name="Rectangles 1"/>
          <p:cNvSpPr/>
          <p:nvPr/>
        </p:nvSpPr>
        <p:spPr>
          <a:xfrm>
            <a:off x="4883150" y="4852035"/>
            <a:ext cx="88519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Product Demo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921125" y="960120"/>
            <a:ext cx="4240530" cy="133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pic>
        <p:nvPicPr>
          <p:cNvPr id="2" name="Picture 1" descr="a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65" y="1615440"/>
            <a:ext cx="772350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950" y="70485"/>
            <a:ext cx="939482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Technical Details &amp; Capacity 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18995" y="761365"/>
            <a:ext cx="8191500" cy="285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210" y="-970755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7660" y="3192092"/>
            <a:ext cx="1124337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808333.3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6030379" y="2197597"/>
            <a:ext cx="49281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91630" y="1938655"/>
            <a:ext cx="5181600" cy="461645"/>
          </a:xfrm>
          <a:prstGeom prst="rect">
            <a:avLst/>
          </a:prstGeom>
          <a:solidFill>
            <a:srgbClr val="1C57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Technical Details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sz="half" idx="1"/>
          </p:nvPr>
        </p:nvGraphicFramePr>
        <p:xfrm>
          <a:off x="6691630" y="2400300"/>
          <a:ext cx="5181600" cy="240030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369310"/>
                <a:gridCol w="1812290"/>
              </a:tblGrid>
              <a:tr h="369570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App Specification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Parameters</a:t>
                      </a:r>
                      <a:endParaRPr lang="en-US" sz="18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195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APP Name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QASIM</a:t>
                      </a:r>
                      <a:endParaRPr lang="en-US" sz="11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195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Technology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Flutter</a:t>
                      </a:r>
                      <a:endParaRPr lang="en-US" sz="1100" b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195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App Size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ea"/>
                          <a:ea typeface="SimSun" panose="02010600030101010101" pitchFamily="2" charset="-122"/>
                          <a:cs typeface="+mn-ea"/>
                        </a:rPr>
                        <a:t>25 MB</a:t>
                      </a:r>
                      <a:endParaRPr lang="en-US" sz="1100" b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n-ea"/>
                        <a:ea typeface="SimSun" panose="02010600030101010101" pitchFamily="2" charset="-122"/>
                        <a:cs typeface="+mn-ea"/>
                      </a:endParaRPr>
                    </a:p>
                  </a:txBody>
                  <a:tcPr marL="68580" marR="68580" marT="0" marB="0"/>
                </a:tc>
              </a:tr>
              <a:tr h="289560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Platform Support</a:t>
                      </a:r>
                      <a:endParaRPr lang="en-US" sz="1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Cross (Web,Android, IoS)</a:t>
                      </a:r>
                      <a:endParaRPr lang="en-US" sz="1100" b="1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195"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  <a:sym typeface="+mn-ea"/>
                        </a:rPr>
                        <a:t>Scalable</a:t>
                      </a:r>
                      <a:endParaRPr lang="en-US" sz="11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5" name="Rectangle 3"/>
          <p:cNvSpPr/>
          <p:nvPr/>
        </p:nvSpPr>
        <p:spPr>
          <a:xfrm>
            <a:off x="690880" y="1136015"/>
            <a:ext cx="4973955" cy="5598160"/>
          </a:xfrm>
          <a:prstGeom prst="rect">
            <a:avLst/>
          </a:prstGeom>
          <a:solidFill>
            <a:srgbClr val="1C5739"/>
          </a:solidFill>
          <a:ln>
            <a:solidFill>
              <a:srgbClr val="1C57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Content Placeholder 1" descr="WhatsApp Image 2025-05-07 at 06.13.44_befd02b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6795" y="1244600"/>
            <a:ext cx="2420620" cy="5380990"/>
          </a:xfrm>
          <a:prstGeom prst="roundRect">
            <a:avLst>
              <a:gd name="adj" fmla="val 9991"/>
            </a:avLst>
          </a:prstGeom>
        </p:spPr>
      </p:pic>
      <p:sp>
        <p:nvSpPr>
          <p:cNvPr id="4" name="Text Box 3"/>
          <p:cNvSpPr txBox="1"/>
          <p:nvPr/>
        </p:nvSpPr>
        <p:spPr>
          <a:xfrm>
            <a:off x="4058285" y="4753610"/>
            <a:ext cx="144462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Canvas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58285" y="3632200"/>
            <a:ext cx="144462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Circuits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058285" y="5875655"/>
            <a:ext cx="1443990" cy="645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Component</a:t>
            </a:r>
            <a:endParaRPr lang="en-US"/>
          </a:p>
          <a:p>
            <a:r>
              <a:rPr lang="en-US"/>
              <a:t>Palette 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83205" y="6330950"/>
            <a:ext cx="1117600" cy="0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3205" y="3813175"/>
            <a:ext cx="1156335" cy="6350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783205" y="4940300"/>
            <a:ext cx="1196340" cy="12065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38475" y="1660525"/>
            <a:ext cx="941070" cy="8890"/>
          </a:xfrm>
          <a:prstGeom prst="straightConnector1">
            <a:avLst/>
          </a:prstGeom>
          <a:ln w="139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4057650" y="1410970"/>
            <a:ext cx="144526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Chat Option</a:t>
            </a:r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2620010" y="1824990"/>
            <a:ext cx="1437640" cy="810260"/>
          </a:xfrm>
          <a:prstGeom prst="bentConnector3">
            <a:avLst>
              <a:gd name="adj1" fmla="val 2385"/>
            </a:avLst>
          </a:prstGeom>
          <a:ln w="104775" cmpd="sng">
            <a:solidFill>
              <a:srgbClr val="00B050"/>
            </a:solidFill>
            <a:prstDash val="solid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4058285" y="2341880"/>
            <a:ext cx="1444625" cy="583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600"/>
              <a:t>Image Upload Option</a:t>
            </a:r>
            <a:endParaRPr 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Market Survey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983355" y="833120"/>
            <a:ext cx="421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92480" y="1281362"/>
            <a:ext cx="18754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78498" y="3073569"/>
            <a:ext cx="35456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Total Startup Requirements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90" y="1569085"/>
            <a:ext cx="51054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For piloting, We Conducted direct market research with four Departmental Students (CSE, EEE, ETE, ECE) from </a:t>
            </a:r>
            <a:r>
              <a:rPr lang="en-US" b="1" dirty="0" err="1"/>
              <a:t>RUET, Rajshahi.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390" y="2726055"/>
            <a:ext cx="667766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No. of </a:t>
            </a:r>
            <a:r>
              <a:rPr lang="en-US" b="1" dirty="0">
                <a:solidFill>
                  <a:srgbClr val="FF0000"/>
                </a:solidFill>
              </a:rPr>
              <a:t> Engineering Students</a:t>
            </a:r>
            <a:r>
              <a:rPr lang="en-US" b="1" dirty="0"/>
              <a:t>: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Dhaka:</a:t>
            </a:r>
            <a:r>
              <a:rPr lang="en-US" dirty="0"/>
              <a:t> Nearly 30K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Rajshahi</a:t>
            </a:r>
            <a:r>
              <a:rPr lang="en-US" b="1" dirty="0"/>
              <a:t>:</a:t>
            </a:r>
            <a:r>
              <a:rPr lang="en-US" dirty="0"/>
              <a:t> Nearly 8K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Bangladesh:</a:t>
            </a:r>
            <a:r>
              <a:rPr lang="en-US" dirty="0"/>
              <a:t> Nearly 1.5 lac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Global: </a:t>
            </a:r>
            <a:r>
              <a:rPr lang="en-US" b="1" dirty="0">
                <a:solidFill>
                  <a:schemeClr val="tx1"/>
                </a:solidFill>
              </a:rPr>
              <a:t>2.5 to 3 Millon students gradute per anum 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Globally STEM Students:  In South Asia  40 M out of 250 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1" y="5522559"/>
            <a:ext cx="489696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Market Response:</a:t>
            </a:r>
            <a:r>
              <a:rPr lang="en-US" dirty="0"/>
              <a:t> Strong interest in our solution for hassel free solution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299845"/>
            <a:ext cx="4933950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554355"/>
            <a:ext cx="7731125" cy="23945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Market Validation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81400" y="813135"/>
            <a:ext cx="4876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35710" y="2948940"/>
            <a:ext cx="6428740" cy="3371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Growing need for AI Assistant in Bangladesh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483600" y="2160270"/>
            <a:ext cx="3171825" cy="3495675"/>
            <a:chOff x="13643" y="1850"/>
            <a:chExt cx="4535" cy="5279"/>
          </a:xfrm>
        </p:grpSpPr>
        <p:grpSp>
          <p:nvGrpSpPr>
            <p:cNvPr id="2" name="Group 1"/>
            <p:cNvGrpSpPr/>
            <p:nvPr/>
          </p:nvGrpSpPr>
          <p:grpSpPr>
            <a:xfrm>
              <a:off x="13643" y="2521"/>
              <a:ext cx="4535" cy="4608"/>
              <a:chOff x="8001241" y="1576008"/>
              <a:chExt cx="3827900" cy="4049265"/>
            </a:xfrm>
            <a:solidFill>
              <a:srgbClr val="1C5739"/>
            </a:solidFill>
          </p:grpSpPr>
          <p:sp>
            <p:nvSpPr>
              <p:cNvPr id="3" name="Oval 2"/>
              <p:cNvSpPr/>
              <p:nvPr/>
            </p:nvSpPr>
            <p:spPr>
              <a:xfrm>
                <a:off x="8001241" y="1576008"/>
                <a:ext cx="3827900" cy="4049265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78899" y="2518437"/>
                <a:ext cx="3074198" cy="3067549"/>
              </a:xfrm>
              <a:prstGeom prst="ellipse">
                <a:avLst/>
              </a:prstGeom>
              <a:solidFill>
                <a:srgbClr val="2F91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8774256" y="3271071"/>
                <a:ext cx="2281027" cy="2282121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890196" y="1991653"/>
                <a:ext cx="1969738" cy="48874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 TAM- $ 2.5 B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932103" y="2911865"/>
                <a:ext cx="2237939" cy="44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SAM – $ 240 M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933105" y="4063740"/>
                <a:ext cx="1927033" cy="48874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SOM – $ 1.2 M 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854" y="1850"/>
              <a:ext cx="4116" cy="5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Size and Demand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10" y="3286125"/>
            <a:ext cx="6543040" cy="34937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 r="42543" b="2"/>
          <a:stretch>
            <a:fillRect/>
          </a:stretch>
        </p:blipFill>
        <p:spPr>
          <a:xfrm rot="16200000">
            <a:off x="5517357" y="-5588615"/>
            <a:ext cx="1157288" cy="1219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1347" y="124241"/>
            <a:ext cx="7209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Competition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76600" y="813135"/>
            <a:ext cx="5608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800" y="-961230"/>
            <a:ext cx="4114800" cy="2314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35" y="-1228544"/>
            <a:ext cx="4114800" cy="2314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4" b="60404"/>
          <a:stretch>
            <a:fillRect/>
          </a:stretch>
        </p:blipFill>
        <p:spPr>
          <a:xfrm>
            <a:off x="9875516" y="169568"/>
            <a:ext cx="2316484" cy="916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740" b="50000"/>
          <a:stretch>
            <a:fillRect/>
          </a:stretch>
        </p:blipFill>
        <p:spPr>
          <a:xfrm>
            <a:off x="-9" y="-71256"/>
            <a:ext cx="792489" cy="1157288"/>
          </a:xfrm>
          <a:prstGeom prst="rect">
            <a:avLst/>
          </a:prstGeom>
        </p:spPr>
      </p:pic>
      <p:graphicFrame>
        <p:nvGraphicFramePr>
          <p:cNvPr id="3" name="Table 2"/>
          <p:cNvGraphicFramePr/>
          <p:nvPr/>
        </p:nvGraphicFramePr>
        <p:xfrm>
          <a:off x="6762750" y="1353185"/>
          <a:ext cx="5089525" cy="189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670"/>
                <a:gridCol w="722630"/>
                <a:gridCol w="1158875"/>
                <a:gridCol w="725170"/>
                <a:gridCol w="805180"/>
              </a:tblGrid>
              <a:tr h="548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Feature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Proto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PhotoMath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Chegg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Qasim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1"/>
                        <a:t>Multi Disciplinary</a:t>
                      </a:r>
                      <a:endParaRPr lang="en-US" sz="1600" b="1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✅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37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1"/>
                        <a:t>Image to Solution</a:t>
                      </a:r>
                      <a:endParaRPr lang="en-US" sz="16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✅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✅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1"/>
                        <a:t>Affordable</a:t>
                      </a:r>
                      <a:endParaRPr lang="en-US" sz="1600" b="1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✅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✅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1"/>
                        <a:t>Offline Access</a:t>
                      </a:r>
                      <a:endParaRPr lang="en-US" sz="16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❌</a:t>
                      </a:r>
                      <a:endParaRPr 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>
                          <a:sym typeface="+mn-ea"/>
                        </a:rPr>
                        <a:t>✅</a:t>
                      </a:r>
                      <a:endParaRPr lang="en-US" sz="1600"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30200" y="1762760"/>
            <a:ext cx="8842783" cy="4476115"/>
            <a:chOff x="429" y="3519"/>
            <a:chExt cx="12582" cy="5903"/>
          </a:xfrm>
        </p:grpSpPr>
        <p:grpSp>
          <p:nvGrpSpPr>
            <p:cNvPr id="2" name="Group 1"/>
            <p:cNvGrpSpPr/>
            <p:nvPr/>
          </p:nvGrpSpPr>
          <p:grpSpPr>
            <a:xfrm>
              <a:off x="429" y="3519"/>
              <a:ext cx="12582" cy="5903"/>
              <a:chOff x="715" y="1501"/>
              <a:chExt cx="19102" cy="8103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9596" y="3191"/>
                <a:ext cx="26" cy="5373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4659" y="5807"/>
                <a:ext cx="9538" cy="18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8200" y="1501"/>
                <a:ext cx="2683" cy="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R="0" lvl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Affordable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8200" y="8994"/>
                <a:ext cx="2818" cy="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R="0" lvl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Expensive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715" y="5510"/>
                <a:ext cx="3762" cy="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Limited Features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4739" y="5288"/>
                <a:ext cx="5078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Versatile and Updated Features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 descr="wmremove-transformed-qasim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" y="2211"/>
                <a:ext cx="4166" cy="3496"/>
              </a:xfrm>
              <a:prstGeom prst="rect">
                <a:avLst/>
              </a:prstGeom>
            </p:spPr>
          </p:pic>
          <p:pic>
            <p:nvPicPr>
              <p:cNvPr id="4" name="Picture 3" descr="WhatsApp Image 2025-05-07 at 08.24.32_39ec8fbd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3" y="3472"/>
                <a:ext cx="1904" cy="1691"/>
              </a:xfrm>
              <a:prstGeom prst="rect">
                <a:avLst/>
              </a:prstGeom>
            </p:spPr>
          </p:pic>
          <p:pic>
            <p:nvPicPr>
              <p:cNvPr id="8" name="Picture 7" descr="WhatsApp Image 2025-05-07 at 08.24.32_958be23c"/>
              <p:cNvPicPr>
                <a:picLocks noChangeAspect="1"/>
              </p:cNvPicPr>
              <p:nvPr/>
            </p:nvPicPr>
            <p:blipFill>
              <a:blip r:embed="rId5"/>
              <a:srcRect l="-1199" t="3857" r="-449" b="771"/>
              <a:stretch>
                <a:fillRect/>
              </a:stretch>
            </p:blipFill>
            <p:spPr>
              <a:xfrm>
                <a:off x="4479" y="3472"/>
                <a:ext cx="2012" cy="1715"/>
              </a:xfrm>
              <a:prstGeom prst="rect">
                <a:avLst/>
              </a:prstGeom>
            </p:spPr>
          </p:pic>
          <p:pic>
            <p:nvPicPr>
              <p:cNvPr id="9" name="Picture 8" descr="WhatsApp Image 2025-05-07 at 08.24.32_8a841cf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9" y="6115"/>
                <a:ext cx="1915" cy="1742"/>
              </a:xfrm>
              <a:prstGeom prst="rect">
                <a:avLst/>
              </a:prstGeom>
            </p:spPr>
          </p:pic>
        </p:grpSp>
        <p:pic>
          <p:nvPicPr>
            <p:cNvPr id="100" name="Picture 9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288" y="7066"/>
              <a:ext cx="1766" cy="99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4035</Words>
  <Application>WPS Presentation</Application>
  <PresentationFormat>Widescreen</PresentationFormat>
  <Paragraphs>350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Open Sauce Bold</vt:lpstr>
      <vt:lpstr>SWAstro</vt:lpstr>
      <vt:lpstr>Open Sauce Heavy</vt:lpstr>
      <vt:lpstr>Open Sauce</vt:lpstr>
      <vt:lpstr>Arial Black</vt:lpstr>
      <vt:lpstr>Calibri</vt:lpstr>
      <vt:lpstr>Cambria</vt:lpstr>
      <vt:lpstr>MS Mincho</vt:lpstr>
      <vt:lpstr>Times New Roman</vt:lpstr>
      <vt:lpstr>MS Gothic</vt:lpstr>
      <vt:lpstr>Arial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Nazia Nahian</dc:creator>
  <cp:lastModifiedBy>Oliul Taj</cp:lastModifiedBy>
  <cp:revision>20</cp:revision>
  <dcterms:created xsi:type="dcterms:W3CDTF">2024-12-08T07:59:00Z</dcterms:created>
  <dcterms:modified xsi:type="dcterms:W3CDTF">2025-05-07T08:04:12Z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FC5B2D40DCF8448799C03B6C9F3E8CD3</vt:lpwstr>
  </property>
  <property fmtid="{D5CDD505-2E9C-101B-9397-08002B2CF9AE}" pid="3" name="KSOProductBuildVer">
    <vt:lpwstr>1033-11.2.0.10265</vt:lpwstr>
  </property>
</Properties>
</file>